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9C4C8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254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313507"/>
              <a:satOff val="34334"/>
              <a:lumOff val="-8266"/>
              <a:alpha val="10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254308"/>
              <a:satOff val="57261"/>
              <a:lumOff val="12765"/>
              <a:alpha val="62000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4C4C4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BABABA">
              <a:alpha val="70000"/>
            </a:srgbClr>
          </a:solidFill>
        </a:fill>
      </a:tcStyle>
    </a:firstCol>
    <a:lastRow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739060"/>
              <a:satOff val="51948"/>
              <a:lumOff val="-8454"/>
              <a:alpha val="62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58585"/>
              </a:solidFill>
              <a:prstDash val="solid"/>
              <a:miter lim="400000"/>
            </a:ln>
          </a:top>
          <a:bottom>
            <a:ln w="12700" cap="flat">
              <a:solidFill>
                <a:srgbClr val="858585"/>
              </a:solidFill>
              <a:prstDash val="solid"/>
              <a:miter lim="400000"/>
            </a:ln>
          </a:bottom>
          <a:insideH>
            <a:ln w="12700" cap="flat">
              <a:solidFill>
                <a:srgbClr val="8585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D5CBC0">
              <a:alpha val="39000"/>
            </a:srgbClr>
          </a:solidFill>
        </a:fill>
      </a:tcStyle>
    </a:band2H>
    <a:firstCo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868685"/>
              </a:solidFill>
              <a:prstDash val="solid"/>
              <a:miter lim="400000"/>
            </a:ln>
          </a:left>
          <a:right>
            <a:ln w="12700" cap="flat">
              <a:solidFill>
                <a:srgbClr val="868685"/>
              </a:solidFill>
              <a:prstDash val="solid"/>
              <a:miter lim="400000"/>
            </a:ln>
          </a:right>
          <a:top>
            <a:ln w="12700" cap="flat">
              <a:solidFill>
                <a:srgbClr val="858585"/>
              </a:solidFill>
              <a:prstDash val="solid"/>
              <a:miter lim="400000"/>
            </a:ln>
          </a:top>
          <a:bottom>
            <a:ln w="12700" cap="flat">
              <a:solidFill>
                <a:srgbClr val="858585"/>
              </a:solidFill>
              <a:prstDash val="solid"/>
              <a:miter lim="400000"/>
            </a:ln>
          </a:bottom>
          <a:insideH>
            <a:ln w="12700" cap="flat">
              <a:solidFill>
                <a:srgbClr val="8585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85948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85948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FEFEE0">
              <a:alpha val="55000"/>
            </a:srgbClr>
          </a:solidFill>
        </a:fill>
      </a:tcStyle>
    </a:band2H>
    <a:firstCol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31750" cap="flat">
              <a:solidFill>
                <a:schemeClr val="accent5">
                  <a:hueOff val="61010"/>
                  <a:satOff val="20460"/>
                  <a:lumOff val="-2197"/>
                  <a:alpha val="62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lastRow>
    <a:fir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28"/>
  </p:normalViewPr>
  <p:slideViewPr>
    <p:cSldViewPr snapToGrid="0" snapToObjects="1">
      <p:cViewPr varScale="1">
        <p:scale>
          <a:sx n="57" d="100"/>
          <a:sy n="57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922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994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75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2387600" y="2692400"/>
            <a:ext cx="19621500" cy="3924300"/>
          </a:xfrm>
          <a:prstGeom prst="rect">
            <a:avLst/>
          </a:prstGeom>
        </p:spPr>
        <p:txBody>
          <a:bodyPr anchor="b"/>
          <a:lstStyle>
            <a:lvl1pPr>
              <a:defRPr sz="13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7048500"/>
            <a:ext cx="19621500" cy="1790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b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Type a quote here.”"/>
          <p:cNvSpPr txBox="1">
            <a:spLocks noGrp="1"/>
          </p:cNvSpPr>
          <p:nvPr>
            <p:ph type="body" sz="quarter" idx="21"/>
          </p:nvPr>
        </p:nvSpPr>
        <p:spPr>
          <a:xfrm>
            <a:off x="2387600" y="6045200"/>
            <a:ext cx="19621500" cy="876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600">
                <a:solidFill>
                  <a:srgbClr val="45A7DE"/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94" name="–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2387600" y="8953500"/>
            <a:ext cx="19621500" cy="787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</a:lstStyle>
          <a:p>
            <a:r>
              <a:t>–Johnny Appleseed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ortrait photo of a butterfly on a green leaf"/>
          <p:cNvSpPr>
            <a:spLocks noGrp="1"/>
          </p:cNvSpPr>
          <p:nvPr>
            <p:ph type="pic" idx="21"/>
          </p:nvPr>
        </p:nvSpPr>
        <p:spPr>
          <a:xfrm>
            <a:off x="0" y="-190500"/>
            <a:ext cx="24384000" cy="140939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ortrait photo of a butterfly on a green leaf"/>
          <p:cNvSpPr>
            <a:spLocks noGrp="1"/>
          </p:cNvSpPr>
          <p:nvPr>
            <p:ph type="pic" idx="21"/>
          </p:nvPr>
        </p:nvSpPr>
        <p:spPr>
          <a:xfrm>
            <a:off x="4667250" y="-231128"/>
            <a:ext cx="17402076" cy="10058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387600" y="8623300"/>
            <a:ext cx="19621500" cy="2400300"/>
          </a:xfrm>
          <a:prstGeom prst="rect">
            <a:avLst/>
          </a:prstGeom>
        </p:spPr>
        <p:txBody>
          <a:bodyPr anchor="b"/>
          <a:lstStyle>
            <a:lvl1pPr>
              <a:defRPr sz="132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11150600"/>
            <a:ext cx="19621500" cy="1790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2387600" y="4000500"/>
            <a:ext cx="19621500" cy="5715000"/>
          </a:xfrm>
          <a:prstGeom prst="rect">
            <a:avLst/>
          </a:prstGeom>
        </p:spPr>
        <p:txBody>
          <a:bodyPr/>
          <a:lstStyle>
            <a:lvl1pPr>
              <a:defRPr sz="13200"/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ortrait photo of a butterfly on a green leaf"/>
          <p:cNvSpPr>
            <a:spLocks noGrp="1"/>
          </p:cNvSpPr>
          <p:nvPr>
            <p:ph type="pic" idx="21"/>
          </p:nvPr>
        </p:nvSpPr>
        <p:spPr>
          <a:xfrm>
            <a:off x="10530071" y="554566"/>
            <a:ext cx="20258478" cy="11709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711200" y="1981200"/>
            <a:ext cx="140462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11200" y="6731000"/>
            <a:ext cx="14046200" cy="5232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2387600" y="3898900"/>
            <a:ext cx="196215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ortrait photo of a butterfly on a green leaf"/>
          <p:cNvSpPr>
            <a:spLocks noGrp="1"/>
          </p:cNvSpPr>
          <p:nvPr>
            <p:ph type="pic" idx="21"/>
          </p:nvPr>
        </p:nvSpPr>
        <p:spPr>
          <a:xfrm>
            <a:off x="9919689" y="3141992"/>
            <a:ext cx="16395701" cy="947671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387600" y="3898900"/>
            <a:ext cx="10223500" cy="8039100"/>
          </a:xfrm>
          <a:prstGeom prst="rect">
            <a:avLst/>
          </a:prstGeom>
        </p:spPr>
        <p:txBody>
          <a:bodyPr/>
          <a:lstStyle>
            <a:lvl1pPr marL="673099" indent="-673099">
              <a:spcBef>
                <a:spcPts val="5300"/>
              </a:spcBef>
              <a:buSzPct val="50000"/>
              <a:buBlip>
                <a:blip r:embed="rId2"/>
              </a:buBlip>
              <a:defRPr sz="5000"/>
            </a:lvl1pPr>
            <a:lvl2pPr marL="13462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2pPr>
            <a:lvl3pPr marL="20193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3pPr>
            <a:lvl4pPr marL="26924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4pPr>
            <a:lvl5pPr marL="33655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lose-up of a monarch caterpillar on leaf"/>
          <p:cNvSpPr>
            <a:spLocks noGrp="1"/>
          </p:cNvSpPr>
          <p:nvPr>
            <p:ph type="pic" idx="21"/>
          </p:nvPr>
        </p:nvSpPr>
        <p:spPr>
          <a:xfrm rot="21600000">
            <a:off x="11168731" y="-2006599"/>
            <a:ext cx="14294116" cy="1429407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Portrait photo of a butterfly on a green leaf"/>
          <p:cNvSpPr>
            <a:spLocks noGrp="1"/>
          </p:cNvSpPr>
          <p:nvPr>
            <p:ph type="pic" sz="half" idx="22"/>
          </p:nvPr>
        </p:nvSpPr>
        <p:spPr>
          <a:xfrm rot="21600000">
            <a:off x="13285117" y="6292593"/>
            <a:ext cx="13249309" cy="7658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Portrait photo of three children out in nature inspecting the contents of a jar"/>
          <p:cNvSpPr>
            <a:spLocks noGrp="1"/>
          </p:cNvSpPr>
          <p:nvPr>
            <p:ph type="pic" idx="23"/>
          </p:nvPr>
        </p:nvSpPr>
        <p:spPr>
          <a:xfrm>
            <a:off x="558800" y="-2946400"/>
            <a:ext cx="15062200" cy="19837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2387600" y="1790700"/>
            <a:ext cx="196215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387600" y="355600"/>
            <a:ext cx="19621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6985" y="13106400"/>
            <a:ext cx="461773" cy="4318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86868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push dir="u"/>
  </p:transition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9pPr>
    </p:titleStyle>
    <p:bodyStyle>
      <a:lvl1pPr marL="889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64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1pPr>
      <a:lvl2pPr marL="1778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64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2pPr>
      <a:lvl3pPr marL="2667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64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3pPr>
      <a:lvl4pPr marL="3556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64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4pPr>
      <a:lvl5pPr marL="4445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64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5pPr>
      <a:lvl6pPr marL="5334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64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6pPr>
      <a:lvl7pPr marL="6223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64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7pPr>
      <a:lvl8pPr marL="7112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64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8pPr>
      <a:lvl9pPr marL="8001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64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nnual report on use of force by Dayton Police"/>
          <p:cNvSpPr txBox="1">
            <a:spLocks noGrp="1"/>
          </p:cNvSpPr>
          <p:nvPr>
            <p:ph type="subTitle" sz="quarter" idx="1"/>
          </p:nvPr>
        </p:nvSpPr>
        <p:spPr>
          <a:xfrm>
            <a:off x="217180" y="6583410"/>
            <a:ext cx="17808810" cy="17907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Annual report on use of force by Dayton Police</a:t>
            </a:r>
          </a:p>
        </p:txBody>
      </p:sp>
      <p:pic>
        <p:nvPicPr>
          <p:cNvPr id="120" name="Document.png" descr="Docum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750" y="2435285"/>
            <a:ext cx="7010452" cy="2897178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Presented by Didier Niyomukiza Aug 2022"/>
          <p:cNvSpPr txBox="1"/>
          <p:nvPr/>
        </p:nvSpPr>
        <p:spPr>
          <a:xfrm>
            <a:off x="15880830" y="11051249"/>
            <a:ext cx="8355355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3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Presented by Didier Niyomukiza Aug 2022</a:t>
            </a:r>
          </a:p>
        </p:txBody>
      </p:sp>
    </p:spTree>
  </p:cSld>
  <p:clrMapOvr>
    <a:masterClrMapping/>
  </p:clrMapOvr>
  <p:transition spd="slow" advTm="21269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nd"/>
          <p:cNvSpPr txBox="1">
            <a:spLocks noGrp="1"/>
          </p:cNvSpPr>
          <p:nvPr>
            <p:ph type="body" idx="21"/>
          </p:nvPr>
        </p:nvSpPr>
        <p:spPr>
          <a:xfrm>
            <a:off x="8055364" y="5448300"/>
            <a:ext cx="5324831" cy="2070101"/>
          </a:xfrm>
          <a:prstGeom prst="rect">
            <a:avLst/>
          </a:prstGeom>
        </p:spPr>
        <p:txBody>
          <a:bodyPr/>
          <a:lstStyle>
            <a:lvl1pPr>
              <a:defRPr sz="14300"/>
            </a:lvl1pPr>
          </a:lstStyle>
          <a:p>
            <a:r>
              <a:t>End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193631E-E924-5071-89E4-3FB25E339A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18800" y="12750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4481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his presentation will reveal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2">
              <a:hueOff val="61260"/>
              <a:satOff val="12850"/>
              <a:lumOff val="-19215"/>
            </a:schemeClr>
          </a:solidFill>
        </p:spPr>
        <p:txBody>
          <a:bodyPr/>
          <a:lstStyle>
            <a:lvl1pPr>
              <a:defRPr sz="86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This presentation will reveal:</a:t>
            </a:r>
          </a:p>
        </p:txBody>
      </p:sp>
      <p:sp>
        <p:nvSpPr>
          <p:cNvPr id="124" name="If use of force is raising…"/>
          <p:cNvSpPr txBox="1">
            <a:spLocks noGrp="1"/>
          </p:cNvSpPr>
          <p:nvPr>
            <p:ph type="body" idx="1"/>
          </p:nvPr>
        </p:nvSpPr>
        <p:spPr>
          <a:xfrm>
            <a:off x="2387600" y="2838449"/>
            <a:ext cx="19621501" cy="8039101"/>
          </a:xfrm>
          <a:prstGeom prst="rect">
            <a:avLst/>
          </a:prstGeom>
        </p:spPr>
        <p:txBody>
          <a:bodyPr/>
          <a:lstStyle/>
          <a:p>
            <a:pPr marL="222250" indent="-222250" defTabSz="457200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If use of force is raising            </a:t>
            </a:r>
          </a:p>
          <a:p>
            <a:pPr marL="222250" indent="-222250" defTabSz="457200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marL="222250" indent="-222250" defTabSz="457200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Chances that police will use force based on race?</a:t>
            </a:r>
          </a:p>
          <a:p>
            <a:pPr marL="222250" indent="-222250" defTabSz="457200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marL="222250" indent="-222250" defTabSz="457200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How gender affects arrest resistance</a:t>
            </a:r>
          </a:p>
          <a:p>
            <a:pPr marL="222250" indent="-222250" defTabSz="457200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  <a:p>
            <a:pPr marL="222250" indent="-222250" defTabSz="457200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Age group affected the most victims?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3332"/>
    </mc:Choice>
    <mc:Fallback>
      <p:transition advTm="3333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Dataset overview"/>
          <p:cNvSpPr txBox="1">
            <a:spLocks noGrp="1"/>
          </p:cNvSpPr>
          <p:nvPr>
            <p:ph type="title"/>
          </p:nvPr>
        </p:nvSpPr>
        <p:spPr>
          <a:xfrm>
            <a:off x="2400870" y="355600"/>
            <a:ext cx="20673404" cy="2015996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7500">
                <a:solidFill>
                  <a:schemeClr val="accent2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Dataset overview</a:t>
            </a:r>
          </a:p>
        </p:txBody>
      </p:sp>
      <p:pic>
        <p:nvPicPr>
          <p:cNvPr id="127" name="Screen Shot 2022-08-02 at 10.54.01 AM.png" descr="Screen Shot 2022-08-02 at 10.54.01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931" y="3813810"/>
            <a:ext cx="20673402" cy="9941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E46AC3-BB01-21F3-522B-E8A5CB9263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418800" y="12750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4288"/>
    </mc:Choice>
    <mc:Fallback>
      <p:transition advTm="54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ortrait photo of a butterfly on a green leaf" descr="Portrait photo of a butterfly on a green leaf"/>
          <p:cNvPicPr>
            <a:picLocks noGrp="1"/>
          </p:cNvPicPr>
          <p:nvPr>
            <p:ph type="pic" idx="21"/>
          </p:nvPr>
        </p:nvPicPr>
        <p:blipFill>
          <a:blip r:embed="rId4"/>
          <a:stretch>
            <a:fillRect/>
          </a:stretch>
        </p:blipFill>
        <p:spPr>
          <a:xfrm>
            <a:off x="13704512" y="1980906"/>
            <a:ext cx="10569270" cy="8078683"/>
          </a:xfrm>
          <a:prstGeom prst="rect">
            <a:avLst/>
          </a:prstGeom>
        </p:spPr>
      </p:pic>
      <p:sp>
        <p:nvSpPr>
          <p:cNvPr id="130" name="The use of force on raise?"/>
          <p:cNvSpPr txBox="1">
            <a:spLocks noGrp="1"/>
          </p:cNvSpPr>
          <p:nvPr>
            <p:ph type="title"/>
          </p:nvPr>
        </p:nvSpPr>
        <p:spPr>
          <a:xfrm>
            <a:off x="207872" y="1603833"/>
            <a:ext cx="11389323" cy="1171965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The use of force on raise?</a:t>
            </a:r>
          </a:p>
        </p:txBody>
      </p:sp>
      <p:sp>
        <p:nvSpPr>
          <p:cNvPr id="131" name="Where are we today?"/>
          <p:cNvSpPr txBox="1">
            <a:spLocks noGrp="1"/>
          </p:cNvSpPr>
          <p:nvPr>
            <p:ph type="body" sz="quarter" idx="1"/>
          </p:nvPr>
        </p:nvSpPr>
        <p:spPr>
          <a:xfrm>
            <a:off x="541117" y="3455957"/>
            <a:ext cx="9344691" cy="1171965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Where are we today?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10E768F-E9F6-F80F-6494-5FCB19D4D0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18800" y="12750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739"/>
    </mc:Choice>
    <mc:Fallback>
      <p:transition advTm="2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Young male are the most victi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Young male are the most victims </a:t>
            </a:r>
          </a:p>
        </p:txBody>
      </p:sp>
      <p:sp>
        <p:nvSpPr>
          <p:cNvPr id="134" name="Double-click to edit"/>
          <p:cNvSpPr txBox="1">
            <a:spLocks noGrp="1"/>
          </p:cNvSpPr>
          <p:nvPr>
            <p:ph type="body" sz="quarter" idx="1"/>
          </p:nvPr>
        </p:nvSpPr>
        <p:spPr>
          <a:xfrm>
            <a:off x="2387600" y="4062269"/>
            <a:ext cx="9379141" cy="6035097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endParaRPr/>
          </a:p>
        </p:txBody>
      </p:sp>
      <p:grpSp>
        <p:nvGrpSpPr>
          <p:cNvPr id="137" name="Group"/>
          <p:cNvGrpSpPr/>
          <p:nvPr/>
        </p:nvGrpSpPr>
        <p:grpSpPr>
          <a:xfrm>
            <a:off x="2292444" y="4098565"/>
            <a:ext cx="9569453" cy="6432406"/>
            <a:chOff x="0" y="0"/>
            <a:chExt cx="9569452" cy="6432405"/>
          </a:xfrm>
        </p:grpSpPr>
        <p:pic>
          <p:nvPicPr>
            <p:cNvPr id="135" name="Screen Shot 2022-08-02 at 10.42.59 AM.png" descr="Screen Shot 2022-08-02 at 10.42.59 A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9569453" cy="5962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" name="Caption"/>
            <p:cNvSpPr/>
            <p:nvPr/>
          </p:nvSpPr>
          <p:spPr>
            <a:xfrm>
              <a:off x="0" y="6064105"/>
              <a:ext cx="9569453" cy="36830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lvl1pPr>
            </a:lstStyle>
            <a:p>
              <a:r>
                <a:t>Washington post database 2022</a:t>
              </a:r>
            </a:p>
          </p:txBody>
        </p:sp>
      </p:grpSp>
      <p:pic>
        <p:nvPicPr>
          <p:cNvPr id="13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3954" y="4060028"/>
            <a:ext cx="10184135" cy="5962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1610"/>
    </mc:Choice>
    <mc:Fallback>
      <p:transition advTm="7161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orce is used more black than white community"/>
          <p:cNvSpPr txBox="1">
            <a:spLocks noGrp="1"/>
          </p:cNvSpPr>
          <p:nvPr>
            <p:ph type="title"/>
          </p:nvPr>
        </p:nvSpPr>
        <p:spPr>
          <a:xfrm>
            <a:off x="1787464" y="355600"/>
            <a:ext cx="22296547" cy="2020581"/>
          </a:xfrm>
          <a:prstGeom prst="rect">
            <a:avLst/>
          </a:prstGeom>
        </p:spPr>
        <p:txBody>
          <a:bodyPr/>
          <a:lstStyle>
            <a:lvl1pPr>
              <a:defRPr sz="57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Force is used more black than white community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33" y="3455696"/>
            <a:ext cx="13035553" cy="853955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Probability of a black male combating a police officer is 0.5 vs 0.4 for white"/>
          <p:cNvSpPr/>
          <p:nvPr/>
        </p:nvSpPr>
        <p:spPr>
          <a:xfrm>
            <a:off x="19339037" y="3469704"/>
            <a:ext cx="4598214" cy="677659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Probability of a black male combating a police officer is 0.5 vs 0.4 for white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3277B16-074F-45EF-7E66-EA87B0B4AF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18800" y="12750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5898"/>
    </mc:Choice>
    <mc:Fallback>
      <p:transition advTm="65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olice officers are victims, too"/>
          <p:cNvSpPr txBox="1">
            <a:spLocks noGrp="1"/>
          </p:cNvSpPr>
          <p:nvPr>
            <p:ph type="title"/>
          </p:nvPr>
        </p:nvSpPr>
        <p:spPr>
          <a:xfrm>
            <a:off x="99437" y="927705"/>
            <a:ext cx="7440834" cy="1930436"/>
          </a:xfrm>
          <a:prstGeom prst="rect">
            <a:avLst/>
          </a:prstGeom>
        </p:spPr>
        <p:txBody>
          <a:bodyPr/>
          <a:lstStyle>
            <a:lvl1pPr>
              <a:defRPr sz="38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Police officers are victims, too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886" y="1442938"/>
            <a:ext cx="16668190" cy="8083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3E9243A-647A-50F2-0E7F-D8006098C5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18800" y="12750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1919"/>
    </mc:Choice>
    <mc:Fallback>
      <p:transition advTm="21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What prompted the police to use force?"/>
          <p:cNvSpPr txBox="1">
            <a:spLocks noGrp="1"/>
          </p:cNvSpPr>
          <p:nvPr>
            <p:ph type="title"/>
          </p:nvPr>
        </p:nvSpPr>
        <p:spPr>
          <a:xfrm>
            <a:off x="704417" y="-530286"/>
            <a:ext cx="3271895" cy="6351991"/>
          </a:xfrm>
          <a:prstGeom prst="rect">
            <a:avLst/>
          </a:prstGeom>
        </p:spPr>
        <p:txBody>
          <a:bodyPr/>
          <a:lstStyle>
            <a:lvl1pPr>
              <a:defRPr sz="43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What prompted the police to use force?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153" y="163372"/>
            <a:ext cx="12537974" cy="10778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4E2E9DE-F1EB-D181-733C-B014BDA197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18800" y="12750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5437"/>
    </mc:Choice>
    <mc:Fallback>
      <p:transition advTm="55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Arrest resistance by gender"/>
          <p:cNvSpPr txBox="1">
            <a:spLocks noGrp="1"/>
          </p:cNvSpPr>
          <p:nvPr>
            <p:ph type="title"/>
          </p:nvPr>
        </p:nvSpPr>
        <p:spPr>
          <a:xfrm>
            <a:off x="1457420" y="355599"/>
            <a:ext cx="19621501" cy="3429001"/>
          </a:xfrm>
          <a:prstGeom prst="rect">
            <a:avLst/>
          </a:prstGeom>
        </p:spPr>
        <p:txBody>
          <a:bodyPr/>
          <a:lstStyle>
            <a:lvl1pPr>
              <a:defRPr sz="57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Arrest resistance by gender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139" y="3820954"/>
            <a:ext cx="13234212" cy="9742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8914D94-5E48-8BB0-7AEF-DB13671D05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18800" y="12750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9969"/>
    </mc:Choice>
    <mc:Fallback>
      <p:transition advTm="19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raphPaper">
  <a:themeElements>
    <a:clrScheme name="GraphPaper">
      <a:dk1>
        <a:srgbClr val="008585"/>
      </a:dk1>
      <a:lt1>
        <a:srgbClr val="858585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phPaper">
  <a:themeElements>
    <a:clrScheme name="GraphPaper">
      <a:dk1>
        <a:srgbClr val="000000"/>
      </a:dk1>
      <a:lt1>
        <a:srgbClr val="FFFFFF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115</Words>
  <Application>Microsoft Macintosh PowerPoint</Application>
  <PresentationFormat>Custom</PresentationFormat>
  <Paragraphs>21</Paragraphs>
  <Slides>10</Slides>
  <Notes>3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Helvetica Neue</vt:lpstr>
      <vt:lpstr>Marker Felt</vt:lpstr>
      <vt:lpstr>Menlo Regular</vt:lpstr>
      <vt:lpstr>Monaco</vt:lpstr>
      <vt:lpstr>GraphPaper</vt:lpstr>
      <vt:lpstr>PowerPoint Presentation</vt:lpstr>
      <vt:lpstr>This presentation will reveal:</vt:lpstr>
      <vt:lpstr>Dataset overview</vt:lpstr>
      <vt:lpstr>The use of force on raise?</vt:lpstr>
      <vt:lpstr>Young male are the most victims </vt:lpstr>
      <vt:lpstr>Force is used more black than white community</vt:lpstr>
      <vt:lpstr>Police officers are victims, too</vt:lpstr>
      <vt:lpstr>What prompted the police to use force?</vt:lpstr>
      <vt:lpstr>Arrest resistance by gender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Niyomukiza, Didier</cp:lastModifiedBy>
  <cp:revision>6</cp:revision>
  <dcterms:modified xsi:type="dcterms:W3CDTF">2022-08-03T16:11:10Z</dcterms:modified>
</cp:coreProperties>
</file>